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72" r:id="rId2"/>
    <p:sldMasterId id="2147483684" r:id="rId3"/>
  </p:sldMasterIdLst>
  <p:notesMasterIdLst>
    <p:notesMasterId r:id="rId30"/>
  </p:notesMasterIdLst>
  <p:handoutMasterIdLst>
    <p:handoutMasterId r:id="rId31"/>
  </p:handoutMasterIdLst>
  <p:sldIdLst>
    <p:sldId id="437" r:id="rId4"/>
    <p:sldId id="268" r:id="rId5"/>
    <p:sldId id="465" r:id="rId6"/>
    <p:sldId id="467" r:id="rId7"/>
    <p:sldId id="499" r:id="rId8"/>
    <p:sldId id="539" r:id="rId9"/>
    <p:sldId id="540" r:id="rId10"/>
    <p:sldId id="501" r:id="rId11"/>
    <p:sldId id="502" r:id="rId12"/>
    <p:sldId id="519" r:id="rId13"/>
    <p:sldId id="507" r:id="rId14"/>
    <p:sldId id="508" r:id="rId15"/>
    <p:sldId id="537" r:id="rId16"/>
    <p:sldId id="526" r:id="rId17"/>
    <p:sldId id="543" r:id="rId18"/>
    <p:sldId id="544" r:id="rId19"/>
    <p:sldId id="542" r:id="rId20"/>
    <p:sldId id="538" r:id="rId21"/>
    <p:sldId id="517" r:id="rId22"/>
    <p:sldId id="541" r:id="rId23"/>
    <p:sldId id="534" r:id="rId24"/>
    <p:sldId id="518" r:id="rId25"/>
    <p:sldId id="529" r:id="rId26"/>
    <p:sldId id="535" r:id="rId27"/>
    <p:sldId id="536" r:id="rId28"/>
    <p:sldId id="457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9">
          <p15:clr>
            <a:srgbClr val="A4A3A4"/>
          </p15:clr>
        </p15:guide>
        <p15:guide id="2" orient="horz" pos="4074">
          <p15:clr>
            <a:srgbClr val="A4A3A4"/>
          </p15:clr>
        </p15:guide>
        <p15:guide id="3" pos="5586">
          <p15:clr>
            <a:srgbClr val="A4A3A4"/>
          </p15:clr>
        </p15:guide>
        <p15:guide id="4" pos="17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6699FF"/>
    <a:srgbClr val="EF6A54"/>
    <a:srgbClr val="B0DFDB"/>
    <a:srgbClr val="00C7BA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8557" autoAdjust="0"/>
  </p:normalViewPr>
  <p:slideViewPr>
    <p:cSldViewPr snapToGrid="0" snapToObjects="1">
      <p:cViewPr varScale="1">
        <p:scale>
          <a:sx n="96" d="100"/>
          <a:sy n="96" d="100"/>
        </p:scale>
        <p:origin x="64" y="160"/>
      </p:cViewPr>
      <p:guideLst>
        <p:guide orient="horz" pos="799"/>
        <p:guide orient="horz" pos="4074"/>
        <p:guide pos="5586"/>
        <p:guide pos="1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46E26-A9F1-F34E-BCF0-6F24DF592640}" type="datetimeFigureOut">
              <a:rPr lang="en-US" smtClean="0"/>
              <a:t>5/15/2018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944542-B4F8-2C4E-80EB-4BF5A0DC38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164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eg>
</file>

<file path=ppt/media/image4.png>
</file>

<file path=ppt/media/image5.jpe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C4C9C0-7160-1F4F-A270-7B6301407AD4}" type="datetimeFigureOut">
              <a:rPr lang="en-US" smtClean="0"/>
              <a:t>5/15/2018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1971D-DFCC-CC49-A428-24C721616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71600" y="2500264"/>
            <a:ext cx="6400800" cy="1078349"/>
          </a:xfrm>
        </p:spPr>
        <p:txBody>
          <a:bodyPr anchor="b">
            <a:normAutofit/>
          </a:bodyPr>
          <a:lstStyle>
            <a:lvl1pPr>
              <a:defRPr sz="280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892207"/>
            <a:ext cx="6400800" cy="30737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cap="all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Master subtitle style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288964" y="3698429"/>
            <a:ext cx="587037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1431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9" y="2600019"/>
            <a:ext cx="2527852" cy="407376"/>
          </a:xfrm>
        </p:spPr>
        <p:txBody>
          <a:bodyPr anchor="ctr">
            <a:noAutofit/>
          </a:bodyPr>
          <a:lstStyle>
            <a:lvl1pPr marL="0" indent="0" algn="ctr">
              <a:lnSpc>
                <a:spcPts val="2680"/>
              </a:lnSpc>
              <a:buFont typeface="Arial"/>
              <a:buNone/>
              <a:defRPr sz="18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6" y="3103250"/>
            <a:ext cx="2527653" cy="304355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329517" y="3103250"/>
            <a:ext cx="2527653" cy="304355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401477" y="3103250"/>
            <a:ext cx="2527653" cy="304355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329870" y="2600325"/>
            <a:ext cx="2527300" cy="4064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lang="en-US" sz="1800" b="1" cap="all" dirty="0">
                <a:solidFill>
                  <a:srgbClr val="FFFFFF"/>
                </a:solidFill>
                <a:ea typeface="+mj-ea"/>
              </a:defRPr>
            </a:lvl1pPr>
          </a:lstStyle>
          <a:p>
            <a:pPr lvl="0" algn="ctr">
              <a:lnSpc>
                <a:spcPts val="268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6401830" y="2600325"/>
            <a:ext cx="2527300" cy="4064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lang="en-US" sz="1800" b="1" cap="all" baseline="0" dirty="0">
                <a:solidFill>
                  <a:srgbClr val="FFFFFF"/>
                </a:solidFill>
                <a:ea typeface="+mj-ea"/>
              </a:defRPr>
            </a:lvl1pPr>
          </a:lstStyle>
          <a:p>
            <a:pPr lvl="0" algn="ctr">
              <a:lnSpc>
                <a:spcPts val="268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78133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bg>
      <p:bgPr>
        <a:solidFill>
          <a:srgbClr val="B0DF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8" y="641793"/>
            <a:ext cx="4660355" cy="4642118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72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6" y="5283910"/>
            <a:ext cx="4659990" cy="86289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6886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542837-39D0-44A6-A139-2E3AECA74236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5/15/2018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F4951A-473A-4955-9DE2-E7F57036C65D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1356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71600" y="2500264"/>
            <a:ext cx="6400800" cy="1078349"/>
          </a:xfrm>
        </p:spPr>
        <p:txBody>
          <a:bodyPr anchor="b">
            <a:normAutofit/>
          </a:bodyPr>
          <a:lstStyle>
            <a:lvl1pPr>
              <a:defRPr sz="280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892207"/>
            <a:ext cx="6400800" cy="30737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cap="all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Master subtitle style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288964" y="3698429"/>
            <a:ext cx="587037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43445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9" y="713307"/>
            <a:ext cx="6400800" cy="1944976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54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5549" y="2786040"/>
            <a:ext cx="6400800" cy="492509"/>
          </a:xfrm>
        </p:spPr>
        <p:txBody>
          <a:bodyPr anchor="t">
            <a:noAutofit/>
          </a:bodyPr>
          <a:lstStyle>
            <a:lvl1pPr marL="0" indent="0" algn="l">
              <a:buNone/>
              <a:defRPr sz="2000" cap="none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Master subtitle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75548" y="432073"/>
            <a:ext cx="8633411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SMC Logo Keyline_CMY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548" y="5703873"/>
            <a:ext cx="1407804" cy="80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0371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275548" y="713307"/>
            <a:ext cx="8685752" cy="279731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39116" y="922587"/>
            <a:ext cx="8194557" cy="1735696"/>
          </a:xfrm>
          <a:noFill/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5400" b="1" cap="all">
                <a:solidFill>
                  <a:srgbClr val="EF6A54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116" y="2786040"/>
            <a:ext cx="8194557" cy="492509"/>
          </a:xfrm>
        </p:spPr>
        <p:txBody>
          <a:bodyPr anchor="t">
            <a:noAutofit/>
          </a:bodyPr>
          <a:lstStyle>
            <a:lvl1pPr marL="0" indent="0" algn="l">
              <a:buNone/>
              <a:defRPr sz="2000" cap="none">
                <a:solidFill>
                  <a:srgbClr val="EF6A5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Master subtitle style</a:t>
            </a:r>
          </a:p>
        </p:txBody>
      </p:sp>
      <p:pic>
        <p:nvPicPr>
          <p:cNvPr id="5" name="Picture 4" descr="SMC Logo Keyline_CMYK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5057" y="5703873"/>
            <a:ext cx="1407804" cy="80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9194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 userDrawn="1"/>
        </p:nvCxnSpPr>
        <p:spPr>
          <a:xfrm>
            <a:off x="275548" y="432073"/>
            <a:ext cx="8633411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275547" y="712788"/>
            <a:ext cx="7499698" cy="66516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3600" b="1" cap="all" smtClean="0">
                <a:solidFill>
                  <a:srgbClr val="6699FF"/>
                </a:solidFill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NUMBER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275548" y="1516063"/>
            <a:ext cx="7499698" cy="379253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lang="en-US" sz="5400" b="1" cap="all" dirty="0" smtClean="0">
                <a:solidFill>
                  <a:schemeClr val="bg1"/>
                </a:solidFill>
                <a:ea typeface="+mj-ea"/>
              </a:defRPr>
            </a:lvl1pPr>
          </a:lstStyle>
          <a:p>
            <a:pPr marL="0" lvl="0" indent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78690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 userDrawn="1"/>
        </p:nvCxnSpPr>
        <p:spPr>
          <a:xfrm>
            <a:off x="275548" y="432073"/>
            <a:ext cx="8633411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275547" y="712788"/>
            <a:ext cx="7499698" cy="66516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3600" b="1" cap="all" smtClean="0">
                <a:solidFill>
                  <a:srgbClr val="00C7BA"/>
                </a:solidFill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NUMBER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275548" y="1516063"/>
            <a:ext cx="7499698" cy="379253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lang="en-US" sz="5400" b="1" cap="all" dirty="0" smtClean="0">
                <a:solidFill>
                  <a:schemeClr val="bg1"/>
                </a:solidFill>
                <a:ea typeface="+mj-ea"/>
              </a:defRPr>
            </a:lvl1pPr>
          </a:lstStyle>
          <a:p>
            <a:pPr marL="0" lvl="0" indent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1341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8" y="520976"/>
            <a:ext cx="8633410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00C7BA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000000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000000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5" y="1639651"/>
            <a:ext cx="8632733" cy="450714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2721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solidFill>
          <a:srgbClr val="00C7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8" y="520976"/>
            <a:ext cx="8633410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5" y="1639651"/>
            <a:ext cx="8632733" cy="4507149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2114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9" y="713307"/>
            <a:ext cx="6400800" cy="1944976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54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5549" y="2786040"/>
            <a:ext cx="6400800" cy="492509"/>
          </a:xfrm>
        </p:spPr>
        <p:txBody>
          <a:bodyPr anchor="t">
            <a:noAutofit/>
          </a:bodyPr>
          <a:lstStyle>
            <a:lvl1pPr marL="0" indent="0" algn="l">
              <a:buNone/>
              <a:defRPr sz="2000" cap="none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Master subtitle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75548" y="432073"/>
            <a:ext cx="8633411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SMC Logo Keyline_CMY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548" y="5703873"/>
            <a:ext cx="1407804" cy="80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7181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4276983" cy="6858000"/>
          </a:xfrm>
          <a:prstGeom prst="rect">
            <a:avLst/>
          </a:prstGeom>
          <a:solidFill>
            <a:srgbClr val="EF6A5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9" y="1533701"/>
            <a:ext cx="3893612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6" y="2576056"/>
            <a:ext cx="3893306" cy="357074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58849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bg>
      <p:bgPr>
        <a:solidFill>
          <a:srgbClr val="669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68" t="174" b="1484"/>
          <a:stretch/>
        </p:blipFill>
        <p:spPr>
          <a:xfrm>
            <a:off x="1" y="-5945"/>
            <a:ext cx="4576492" cy="68639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780160" y="1533701"/>
            <a:ext cx="3893612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333333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33333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33333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780837" y="2576056"/>
            <a:ext cx="3893306" cy="357074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333333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05355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9" y="2600019"/>
            <a:ext cx="2527852" cy="407376"/>
          </a:xfrm>
        </p:spPr>
        <p:txBody>
          <a:bodyPr anchor="ctr">
            <a:noAutofit/>
          </a:bodyPr>
          <a:lstStyle>
            <a:lvl1pPr marL="0" indent="0" algn="ctr">
              <a:lnSpc>
                <a:spcPts val="2680"/>
              </a:lnSpc>
              <a:buFont typeface="Arial"/>
              <a:buNone/>
              <a:defRPr sz="18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r>
              <a:rPr lang="en-US" dirty="0">
                <a:solidFill>
                  <a:prstClr val="white"/>
                </a:solidFill>
              </a:rPr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6" y="3103250"/>
            <a:ext cx="2527653" cy="304355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329517" y="3103250"/>
            <a:ext cx="2527653" cy="304355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401477" y="3103250"/>
            <a:ext cx="2527653" cy="304355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329870" y="2600325"/>
            <a:ext cx="2527300" cy="4064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lang="en-US" sz="1800" b="1" cap="all" dirty="0">
                <a:solidFill>
                  <a:srgbClr val="FFFFFF"/>
                </a:solidFill>
                <a:ea typeface="+mj-ea"/>
              </a:defRPr>
            </a:lvl1pPr>
          </a:lstStyle>
          <a:p>
            <a:pPr lvl="0" algn="ctr">
              <a:lnSpc>
                <a:spcPts val="268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6401830" y="2600325"/>
            <a:ext cx="2527300" cy="4064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lang="en-US" sz="1800" b="1" cap="all" baseline="0" dirty="0">
                <a:solidFill>
                  <a:srgbClr val="FFFFFF"/>
                </a:solidFill>
                <a:ea typeface="+mj-ea"/>
              </a:defRPr>
            </a:lvl1pPr>
          </a:lstStyle>
          <a:p>
            <a:pPr lvl="0" algn="ctr">
              <a:lnSpc>
                <a:spcPts val="268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2037904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bg>
      <p:bgPr>
        <a:solidFill>
          <a:srgbClr val="B0DF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8" y="641793"/>
            <a:ext cx="4660355" cy="4642118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72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6" y="5283910"/>
            <a:ext cx="4659990" cy="86289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34595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71600" y="2500264"/>
            <a:ext cx="6400800" cy="1078349"/>
          </a:xfrm>
        </p:spPr>
        <p:txBody>
          <a:bodyPr anchor="b">
            <a:normAutofit/>
          </a:bodyPr>
          <a:lstStyle>
            <a:lvl1pPr>
              <a:defRPr sz="280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892207"/>
            <a:ext cx="6400800" cy="30737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cap="all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Master subtitle style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288964" y="3698429"/>
            <a:ext cx="587037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3295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9" y="713307"/>
            <a:ext cx="6400800" cy="1944976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54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5549" y="2786040"/>
            <a:ext cx="6400800" cy="492509"/>
          </a:xfrm>
        </p:spPr>
        <p:txBody>
          <a:bodyPr anchor="t">
            <a:noAutofit/>
          </a:bodyPr>
          <a:lstStyle>
            <a:lvl1pPr marL="0" indent="0" algn="l">
              <a:buNone/>
              <a:defRPr sz="2000" cap="none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Master subtitle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75548" y="432073"/>
            <a:ext cx="8633411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SMC Logo Keyline_CMY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548" y="5703873"/>
            <a:ext cx="1407804" cy="80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71788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275548" y="713307"/>
            <a:ext cx="8685752" cy="279731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39116" y="922587"/>
            <a:ext cx="8194557" cy="1735696"/>
          </a:xfrm>
          <a:noFill/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5400" b="1" cap="all">
                <a:solidFill>
                  <a:srgbClr val="EF6A54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116" y="2786040"/>
            <a:ext cx="8194557" cy="492509"/>
          </a:xfrm>
        </p:spPr>
        <p:txBody>
          <a:bodyPr anchor="t">
            <a:noAutofit/>
          </a:bodyPr>
          <a:lstStyle>
            <a:lvl1pPr marL="0" indent="0" algn="l">
              <a:buNone/>
              <a:defRPr sz="2000" cap="none">
                <a:solidFill>
                  <a:srgbClr val="EF6A5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Master subtitle style</a:t>
            </a:r>
          </a:p>
        </p:txBody>
      </p:sp>
      <p:pic>
        <p:nvPicPr>
          <p:cNvPr id="5" name="Picture 4" descr="SMC Logo Keyline_CMYK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5057" y="5703873"/>
            <a:ext cx="1407804" cy="80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898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 userDrawn="1"/>
        </p:nvCxnSpPr>
        <p:spPr>
          <a:xfrm>
            <a:off x="275548" y="432073"/>
            <a:ext cx="8633411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275547" y="712788"/>
            <a:ext cx="7499698" cy="66516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3600" b="1" cap="all" smtClean="0">
                <a:solidFill>
                  <a:srgbClr val="6699FF"/>
                </a:solidFill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NUMBER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275548" y="1516063"/>
            <a:ext cx="7499698" cy="379253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lang="en-US" sz="5400" b="1" cap="all" dirty="0" smtClean="0">
                <a:solidFill>
                  <a:schemeClr val="bg1"/>
                </a:solidFill>
                <a:ea typeface="+mj-ea"/>
              </a:defRPr>
            </a:lvl1pPr>
          </a:lstStyle>
          <a:p>
            <a:pPr marL="0" lvl="0" indent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15789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 userDrawn="1"/>
        </p:nvCxnSpPr>
        <p:spPr>
          <a:xfrm>
            <a:off x="275548" y="432073"/>
            <a:ext cx="8633411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275547" y="712788"/>
            <a:ext cx="7499698" cy="66516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3600" b="1" cap="all" smtClean="0">
                <a:solidFill>
                  <a:srgbClr val="00C7BA"/>
                </a:solidFill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NUMBER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275548" y="1516063"/>
            <a:ext cx="7499698" cy="379253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lang="en-US" sz="5400" b="1" cap="all" dirty="0" smtClean="0">
                <a:solidFill>
                  <a:schemeClr val="bg1"/>
                </a:solidFill>
                <a:ea typeface="+mj-ea"/>
              </a:defRPr>
            </a:lvl1pPr>
          </a:lstStyle>
          <a:p>
            <a:pPr marL="0" lvl="0" indent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83375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8" y="520976"/>
            <a:ext cx="8633410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00C7BA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000000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000000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5" y="1639651"/>
            <a:ext cx="8632733" cy="450714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55393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275548" y="713307"/>
            <a:ext cx="8685752" cy="279731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39116" y="922587"/>
            <a:ext cx="8194557" cy="1735696"/>
          </a:xfrm>
          <a:noFill/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5400" b="1" cap="all">
                <a:solidFill>
                  <a:srgbClr val="EF6A54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116" y="2786040"/>
            <a:ext cx="8194557" cy="492509"/>
          </a:xfrm>
        </p:spPr>
        <p:txBody>
          <a:bodyPr anchor="t">
            <a:noAutofit/>
          </a:bodyPr>
          <a:lstStyle>
            <a:lvl1pPr marL="0" indent="0" algn="l">
              <a:buNone/>
              <a:defRPr sz="2000" cap="none">
                <a:solidFill>
                  <a:srgbClr val="EF6A5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Master subtitle style</a:t>
            </a:r>
          </a:p>
        </p:txBody>
      </p:sp>
      <p:pic>
        <p:nvPicPr>
          <p:cNvPr id="5" name="Picture 4" descr="SMC Logo Keyline_CMYK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5057" y="5703873"/>
            <a:ext cx="1407804" cy="80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730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solidFill>
          <a:srgbClr val="00C7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8" y="520976"/>
            <a:ext cx="8633410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5" y="1639651"/>
            <a:ext cx="8632733" cy="4507149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403258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4276983" cy="6858000"/>
          </a:xfrm>
          <a:prstGeom prst="rect">
            <a:avLst/>
          </a:prstGeom>
          <a:solidFill>
            <a:srgbClr val="EF6A5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9" y="1533701"/>
            <a:ext cx="3893612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6" y="2576056"/>
            <a:ext cx="3893306" cy="357074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30878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bg>
      <p:bgPr>
        <a:solidFill>
          <a:srgbClr val="669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68" t="174" b="1484"/>
          <a:stretch/>
        </p:blipFill>
        <p:spPr>
          <a:xfrm>
            <a:off x="1" y="-5945"/>
            <a:ext cx="4576492" cy="68639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780160" y="1533701"/>
            <a:ext cx="3893612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333333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33333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33333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780837" y="2576056"/>
            <a:ext cx="3893306" cy="357074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333333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41056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9" y="2600019"/>
            <a:ext cx="2527852" cy="407376"/>
          </a:xfrm>
        </p:spPr>
        <p:txBody>
          <a:bodyPr anchor="ctr">
            <a:noAutofit/>
          </a:bodyPr>
          <a:lstStyle>
            <a:lvl1pPr marL="0" indent="0" algn="ctr">
              <a:lnSpc>
                <a:spcPts val="2680"/>
              </a:lnSpc>
              <a:buFont typeface="Arial"/>
              <a:buNone/>
              <a:defRPr sz="18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r>
              <a:rPr lang="en-US" dirty="0">
                <a:solidFill>
                  <a:prstClr val="white"/>
                </a:solidFill>
              </a:rPr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6" y="3103250"/>
            <a:ext cx="2527653" cy="304355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329517" y="3103250"/>
            <a:ext cx="2527653" cy="304355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401477" y="3103250"/>
            <a:ext cx="2527653" cy="304355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329870" y="2600325"/>
            <a:ext cx="2527300" cy="4064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lang="en-US" sz="1800" b="1" cap="all" dirty="0">
                <a:solidFill>
                  <a:srgbClr val="FFFFFF"/>
                </a:solidFill>
                <a:ea typeface="+mj-ea"/>
              </a:defRPr>
            </a:lvl1pPr>
          </a:lstStyle>
          <a:p>
            <a:pPr lvl="0" algn="ctr">
              <a:lnSpc>
                <a:spcPts val="268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6401830" y="2600325"/>
            <a:ext cx="2527300" cy="4064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lang="en-US" sz="1800" b="1" cap="all" baseline="0" dirty="0">
                <a:solidFill>
                  <a:srgbClr val="FFFFFF"/>
                </a:solidFill>
                <a:ea typeface="+mj-ea"/>
              </a:defRPr>
            </a:lvl1pPr>
          </a:lstStyle>
          <a:p>
            <a:pPr lvl="0" algn="ctr">
              <a:lnSpc>
                <a:spcPts val="268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0551251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bg>
      <p:bgPr>
        <a:solidFill>
          <a:srgbClr val="B0DF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8" y="641793"/>
            <a:ext cx="4660355" cy="4642118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72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6" y="5283910"/>
            <a:ext cx="4659990" cy="86289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428413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542837-39D0-44A6-A139-2E3AECA74236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5/15/2018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F4951A-473A-4955-9DE2-E7F57036C65D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171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 userDrawn="1"/>
        </p:nvCxnSpPr>
        <p:spPr>
          <a:xfrm>
            <a:off x="275548" y="432073"/>
            <a:ext cx="8633411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275547" y="712788"/>
            <a:ext cx="7499698" cy="66516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3600" b="1" cap="all" smtClean="0">
                <a:solidFill>
                  <a:srgbClr val="6699FF"/>
                </a:solidFill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NUMBER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275548" y="1516063"/>
            <a:ext cx="7499698" cy="379253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lang="en-US" sz="5400" b="1" cap="all" dirty="0" smtClean="0">
                <a:solidFill>
                  <a:schemeClr val="bg1"/>
                </a:solidFill>
                <a:ea typeface="+mj-ea"/>
              </a:defRPr>
            </a:lvl1pPr>
          </a:lstStyle>
          <a:p>
            <a:pPr marL="0" lvl="0" indent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870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 userDrawn="1"/>
        </p:nvCxnSpPr>
        <p:spPr>
          <a:xfrm>
            <a:off x="275548" y="432073"/>
            <a:ext cx="8633411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275547" y="712788"/>
            <a:ext cx="7499698" cy="66516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3600" b="1" cap="all" smtClean="0">
                <a:solidFill>
                  <a:srgbClr val="00C7BA"/>
                </a:solidFill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NUMBER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275548" y="1516063"/>
            <a:ext cx="7499698" cy="379253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lang="en-US" sz="5400" b="1" cap="all" dirty="0" smtClean="0">
                <a:solidFill>
                  <a:schemeClr val="bg1"/>
                </a:solidFill>
                <a:ea typeface="+mj-ea"/>
              </a:defRPr>
            </a:lvl1pPr>
          </a:lstStyle>
          <a:p>
            <a:pPr marL="0" lvl="0" indent="0">
              <a:lnSpc>
                <a:spcPts val="6080"/>
              </a:lnSpc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0935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8" y="520976"/>
            <a:ext cx="8633410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00C7BA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000000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000000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5" y="1639651"/>
            <a:ext cx="8632733" cy="450714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23348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solidFill>
          <a:srgbClr val="00C7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8" y="520976"/>
            <a:ext cx="8633410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5" y="1639651"/>
            <a:ext cx="8632733" cy="4507149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8298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4276983" cy="6858000"/>
          </a:xfrm>
          <a:prstGeom prst="rect">
            <a:avLst/>
          </a:prstGeom>
          <a:solidFill>
            <a:srgbClr val="EF6A5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5549" y="1533701"/>
            <a:ext cx="3893612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FFFFFF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6226" y="2576056"/>
            <a:ext cx="3893306" cy="357074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4774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bg>
      <p:bgPr>
        <a:solidFill>
          <a:srgbClr val="669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68" t="174" b="1484"/>
          <a:stretch/>
        </p:blipFill>
        <p:spPr>
          <a:xfrm>
            <a:off x="1" y="-5945"/>
            <a:ext cx="4576492" cy="68639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780160" y="1533701"/>
            <a:ext cx="3893612" cy="838691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800" b="1" cap="all">
                <a:solidFill>
                  <a:srgbClr val="333333"/>
                </a:solidFill>
              </a:defRPr>
            </a:lvl1pPr>
          </a:lstStyle>
          <a:p>
            <a:r>
              <a:rPr lang="en-US" dirty="0"/>
              <a:t>title style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549" y="6356353"/>
            <a:ext cx="81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33333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1987" y="6356353"/>
            <a:ext cx="366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33333"/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780837" y="2576056"/>
            <a:ext cx="3893306" cy="357074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333333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5668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Calibri"/>
                <a:cs typeface="Calibri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3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SOCIAL MEDIA COLLEGE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948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Calibri"/>
          <a:ea typeface="+mj-ea"/>
          <a:cs typeface="Calibri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Calibri"/>
                <a:cs typeface="Calibri"/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3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Calibri"/>
                <a:cs typeface="Calibri"/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SOCIAL MEDIA COLLEGE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3182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Calibri"/>
          <a:ea typeface="+mj-ea"/>
          <a:cs typeface="Calibri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Calibri"/>
                <a:cs typeface="Calibri"/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3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Calibri"/>
                <a:cs typeface="Calibri"/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SOCIAL MEDIA COLLEGE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alibri"/>
                <a:cs typeface="Calibri"/>
              </a:defRPr>
            </a:lvl1pPr>
          </a:lstStyle>
          <a:p>
            <a:fld id="{3F912F1A-5889-9745-AB69-03FA03617D1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9681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Calibri"/>
          <a:ea typeface="+mj-ea"/>
          <a:cs typeface="Calibri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4000" y="711200"/>
            <a:ext cx="8699500" cy="41529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4213" y="1536700"/>
            <a:ext cx="7797800" cy="164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>
                <a:solidFill>
                  <a:srgbClr val="EF6A54"/>
                </a:solidFill>
                <a:latin typeface="Calibri"/>
                <a:cs typeface="Calibri"/>
              </a:rPr>
              <a:t>MAINSTREAM SOCIAL MEDIA MARKETING </a:t>
            </a:r>
          </a:p>
          <a:p>
            <a:pPr algn="ctr"/>
            <a:r>
              <a:rPr lang="en-US" sz="2500" dirty="0">
                <a:solidFill>
                  <a:srgbClr val="EF6A54"/>
                </a:solidFill>
                <a:latin typeface="Calibri"/>
                <a:cs typeface="Calibri"/>
              </a:rPr>
              <a:t>STRATEGY AND IMPLEMENATION PLAN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96913" y="3294578"/>
            <a:ext cx="7797800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EF6A54"/>
                </a:solidFill>
                <a:latin typeface="Calibri"/>
                <a:cs typeface="Calibri"/>
              </a:rPr>
              <a:t>{Jung education}</a:t>
            </a:r>
          </a:p>
          <a:p>
            <a:pPr algn="ctr"/>
            <a:endParaRPr lang="en-US" sz="2000" dirty="0">
              <a:solidFill>
                <a:srgbClr val="EF6A54"/>
              </a:solidFill>
              <a:latin typeface="Calibri"/>
              <a:cs typeface="Calibri"/>
            </a:endParaRPr>
          </a:p>
          <a:p>
            <a:pPr algn="ctr"/>
            <a:endParaRPr lang="en-US" sz="1500" dirty="0">
              <a:solidFill>
                <a:srgbClr val="333333"/>
              </a:solidFill>
              <a:latin typeface="Calibri"/>
              <a:cs typeface="Calibri"/>
            </a:endParaRPr>
          </a:p>
          <a:p>
            <a:pPr algn="ctr"/>
            <a:r>
              <a:rPr lang="en-US" sz="1500" dirty="0">
                <a:solidFill>
                  <a:srgbClr val="333333"/>
                </a:solidFill>
                <a:latin typeface="Calibri"/>
                <a:cs typeface="Calibri"/>
              </a:rPr>
              <a:t>{Yangha Park}</a:t>
            </a:r>
          </a:p>
          <a:p>
            <a:pPr algn="ctr"/>
            <a:r>
              <a:rPr lang="en-US" sz="1500" dirty="0">
                <a:solidFill>
                  <a:srgbClr val="333333"/>
                </a:solidFill>
                <a:latin typeface="Calibri"/>
                <a:cs typeface="Calibri"/>
              </a:rPr>
              <a:t>{10/5/2018}</a:t>
            </a:r>
          </a:p>
        </p:txBody>
      </p:sp>
    </p:spTree>
    <p:extLst>
      <p:ext uri="{BB962C8B-B14F-4D97-AF65-F5344CB8AC3E}">
        <p14:creationId xmlns:p14="http://schemas.microsoft.com/office/powerpoint/2010/main" val="3811048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2639637" y="1064141"/>
            <a:ext cx="4140000" cy="3960000"/>
          </a:xfrm>
          <a:prstGeom prst="ellipse">
            <a:avLst/>
          </a:prstGeom>
          <a:solidFill>
            <a:srgbClr val="434343">
              <a:alpha val="50196"/>
            </a:srgb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2303091" y="2265554"/>
            <a:ext cx="5288109" cy="177695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533400" marR="972820">
              <a:spcBef>
                <a:spcPts val="160"/>
              </a:spcBef>
            </a:pPr>
            <a:r>
              <a:rPr lang="fr-FR" sz="24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Times New Roman" panose="02020603050405020304" pitchFamily="18" charset="0"/>
              </a:rPr>
              <a:t> Stage 2. </a:t>
            </a:r>
          </a:p>
          <a:p>
            <a:pPr marL="533400" marR="972820">
              <a:spcBef>
                <a:spcPts val="160"/>
              </a:spcBef>
            </a:pPr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Open Sans" panose="020B0606030504020204" pitchFamily="34" charset="0"/>
              </a:rPr>
              <a:t>MAINSTREAM SOCIAL MARKETING STRATEGY</a:t>
            </a:r>
          </a:p>
        </p:txBody>
      </p:sp>
    </p:spTree>
    <p:extLst>
      <p:ext uri="{BB962C8B-B14F-4D97-AF65-F5344CB8AC3E}">
        <p14:creationId xmlns:p14="http://schemas.microsoft.com/office/powerpoint/2010/main" val="2053958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2" y="103150"/>
            <a:ext cx="718978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TARGET AUDIENCE SEGMENTS</a:t>
            </a:r>
            <a:endParaRPr lang="en-US" altLang="fr-FR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3755" y="1790700"/>
            <a:ext cx="8237345" cy="381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alibri"/>
                <a:cs typeface="Calibri"/>
              </a:rPr>
              <a:t>1</a:t>
            </a: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r>
              <a:rPr lang="en-US" sz="1400" dirty="0">
                <a:solidFill>
                  <a:prstClr val="black"/>
                </a:solidFill>
                <a:latin typeface="Calibri"/>
                <a:cs typeface="Calibri"/>
              </a:rPr>
              <a:t>2</a:t>
            </a: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r>
              <a:rPr lang="en-US" sz="1400" dirty="0">
                <a:solidFill>
                  <a:prstClr val="black"/>
                </a:solidFill>
                <a:latin typeface="Calibri"/>
                <a:cs typeface="Calibri"/>
              </a:rPr>
              <a:t>3</a:t>
            </a: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r>
              <a:rPr lang="en-US" sz="1400" dirty="0">
                <a:solidFill>
                  <a:prstClr val="black"/>
                </a:solidFill>
                <a:latin typeface="Calibri"/>
                <a:cs typeface="Calibri"/>
              </a:rPr>
              <a:t> </a:t>
            </a: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r>
              <a:rPr lang="en-US" sz="1400" dirty="0">
                <a:solidFill>
                  <a:prstClr val="black"/>
                </a:solidFill>
                <a:latin typeface="Calibri"/>
                <a:cs typeface="Calibri"/>
              </a:rPr>
              <a:t> </a:t>
            </a:r>
          </a:p>
          <a:p>
            <a:endParaRPr lang="en-US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14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©  SOCIAL MEDIA COLLEGE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682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2" y="103150"/>
            <a:ext cx="867568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TARGET AUDIENCE CANVAS  #1 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061061"/>
              </p:ext>
            </p:extLst>
          </p:nvPr>
        </p:nvGraphicFramePr>
        <p:xfrm>
          <a:off x="273049" y="1443794"/>
          <a:ext cx="8594724" cy="49337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189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8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05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83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89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89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21112">
                <a:tc rowSpan="2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Target audience demographic and characteristics</a:t>
                      </a:r>
                      <a:r>
                        <a:rPr lang="en-US" sz="1100" baseline="0" dirty="0">
                          <a:latin typeface="Calibri"/>
                          <a:cs typeface="Calibri"/>
                        </a:rPr>
                        <a:t> </a:t>
                      </a:r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Goals</a:t>
                      </a: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Calibri"/>
                          <a:cs typeface="Calibri"/>
                        </a:rPr>
                        <a:t>Buying process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100" dirty="0">
                        <a:latin typeface="SanukComp-Light"/>
                        <a:cs typeface="SanukComp-Light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Influencers/stakeholders</a:t>
                      </a:r>
                      <a:r>
                        <a:rPr lang="en-US" sz="1100" baseline="0" dirty="0">
                          <a:latin typeface="Calibri"/>
                          <a:cs typeface="Calibri"/>
                        </a:rPr>
                        <a:t>/buyer teams</a:t>
                      </a: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6338">
                <a:tc v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SanukComp-Bold"/>
                        <a:cs typeface="SanukComp-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1100" dirty="0">
                        <a:latin typeface="SanukComp-Bold"/>
                        <a:cs typeface="SanukComp-Bold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Timing</a:t>
                      </a: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Sales channels</a:t>
                      </a: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Social media networks</a:t>
                      </a: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6338">
                <a:tc gridSpan="3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baseline="0" dirty="0">
                          <a:latin typeface="Calibri"/>
                          <a:cs typeface="Calibri"/>
                        </a:rPr>
                        <a:t>Questions they ask the </a:t>
                      </a:r>
                      <a:r>
                        <a:rPr lang="en-US" sz="1100" baseline="0" dirty="0" err="1">
                          <a:latin typeface="Calibri"/>
                          <a:cs typeface="Calibri"/>
                        </a:rPr>
                        <a:t>organisation</a:t>
                      </a:r>
                      <a:endParaRPr lang="en-US" sz="1100" baseline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100" dirty="0">
                        <a:latin typeface="SanukComp-Light"/>
                        <a:cs typeface="SanukComp-Light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100" dirty="0">
                        <a:latin typeface="SanukComp-Light"/>
                        <a:cs typeface="SanukComp-Light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Content/information that engages them</a:t>
                      </a: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100" dirty="0">
                        <a:latin typeface="SanukComp-Light"/>
                        <a:cs typeface="SanukComp-Light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SanukComp-Bold"/>
                        <a:cs typeface="SanukComp-Bold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Rectangle 67"/>
          <p:cNvSpPr>
            <a:spLocks noChangeArrowheads="1"/>
          </p:cNvSpPr>
          <p:nvPr/>
        </p:nvSpPr>
        <p:spPr bwMode="auto">
          <a:xfrm>
            <a:off x="595313" y="1030733"/>
            <a:ext cx="8205788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fr-FR" sz="1200" dirty="0">
                <a:solidFill>
                  <a:srgbClr val="000000"/>
                </a:solidFill>
                <a:latin typeface="Calibri"/>
                <a:ea typeface="Times New Roman" panose="02020603050405020304" pitchFamily="18" charset="0"/>
                <a:cs typeface="Calibri"/>
              </a:rPr>
              <a:t>Target audience name: _____________________________________________________ </a:t>
            </a:r>
          </a:p>
        </p:txBody>
      </p:sp>
    </p:spTree>
    <p:extLst>
      <p:ext uri="{BB962C8B-B14F-4D97-AF65-F5344CB8AC3E}">
        <p14:creationId xmlns:p14="http://schemas.microsoft.com/office/powerpoint/2010/main" val="5149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2" y="103150"/>
            <a:ext cx="867568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TARGET AUDIENCE CANVAS  #2 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117177"/>
              </p:ext>
            </p:extLst>
          </p:nvPr>
        </p:nvGraphicFramePr>
        <p:xfrm>
          <a:off x="273049" y="1443794"/>
          <a:ext cx="8594724" cy="49337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189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8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05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83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89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89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21112">
                <a:tc rowSpan="2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Target audience demographic and characteristics</a:t>
                      </a:r>
                      <a:r>
                        <a:rPr lang="en-US" sz="1100" baseline="0" dirty="0">
                          <a:latin typeface="Calibri"/>
                          <a:cs typeface="Calibri"/>
                        </a:rPr>
                        <a:t> </a:t>
                      </a:r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Goals</a:t>
                      </a: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Calibri"/>
                          <a:cs typeface="Calibri"/>
                        </a:rPr>
                        <a:t>Buying process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100" dirty="0">
                        <a:latin typeface="SanukComp-Light"/>
                        <a:cs typeface="SanukComp-Light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Influencers/stakeholders</a:t>
                      </a:r>
                      <a:r>
                        <a:rPr lang="en-US" sz="1100" baseline="0" dirty="0">
                          <a:latin typeface="Calibri"/>
                          <a:cs typeface="Calibri"/>
                        </a:rPr>
                        <a:t>/buyer teams</a:t>
                      </a: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6338">
                <a:tc v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SanukComp-Bold"/>
                        <a:cs typeface="SanukComp-Bold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1100" dirty="0">
                        <a:latin typeface="SanukComp-Bold"/>
                        <a:cs typeface="SanukComp-Bold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Timing</a:t>
                      </a: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Sales channels</a:t>
                      </a: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Social media networks</a:t>
                      </a: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6338">
                <a:tc gridSpan="3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baseline="0" dirty="0">
                          <a:latin typeface="Calibri"/>
                          <a:cs typeface="Calibri"/>
                        </a:rPr>
                        <a:t>Questions they ask the </a:t>
                      </a:r>
                      <a:r>
                        <a:rPr lang="en-US" sz="1100" baseline="0" dirty="0" err="1">
                          <a:latin typeface="Calibri"/>
                          <a:cs typeface="Calibri"/>
                        </a:rPr>
                        <a:t>organisation</a:t>
                      </a:r>
                      <a:endParaRPr lang="en-US" sz="1100" baseline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100" dirty="0">
                        <a:latin typeface="SanukComp-Light"/>
                        <a:cs typeface="SanukComp-Light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100" dirty="0">
                        <a:latin typeface="SanukComp-Light"/>
                        <a:cs typeface="SanukComp-Light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Content/information that engages them</a:t>
                      </a: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100" dirty="0">
                        <a:latin typeface="SanukComp-Light"/>
                        <a:cs typeface="SanukComp-Light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SanukComp-Bold"/>
                        <a:cs typeface="SanukComp-Bold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Rectangle 67"/>
          <p:cNvSpPr>
            <a:spLocks noChangeArrowheads="1"/>
          </p:cNvSpPr>
          <p:nvPr/>
        </p:nvSpPr>
        <p:spPr bwMode="auto">
          <a:xfrm>
            <a:off x="595313" y="1030733"/>
            <a:ext cx="8205788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fr-FR" sz="1200" dirty="0">
                <a:solidFill>
                  <a:srgbClr val="000000"/>
                </a:solidFill>
                <a:latin typeface="Calibri"/>
                <a:ea typeface="Times New Roman" panose="02020603050405020304" pitchFamily="18" charset="0"/>
                <a:cs typeface="Calibri"/>
              </a:rPr>
              <a:t>Target audience name: _____________________________________________________ </a:t>
            </a:r>
          </a:p>
        </p:txBody>
      </p:sp>
    </p:spTree>
    <p:extLst>
      <p:ext uri="{BB962C8B-B14F-4D97-AF65-F5344CB8AC3E}">
        <p14:creationId xmlns:p14="http://schemas.microsoft.com/office/powerpoint/2010/main" val="2504332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2" y="103150"/>
            <a:ext cx="718978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STRATEGIC IDEAS </a:t>
            </a:r>
            <a:endParaRPr lang="en-US" altLang="fr-FR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©  SOCIAL MEDIA COLLEGE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3394732"/>
              </p:ext>
            </p:extLst>
          </p:nvPr>
        </p:nvGraphicFramePr>
        <p:xfrm>
          <a:off x="275553" y="1295563"/>
          <a:ext cx="8592224" cy="51719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8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8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480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480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739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Primary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Objective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Category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Content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Ideas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Second Marketing Benefits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74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74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74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74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74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474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3601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2" y="103150"/>
            <a:ext cx="718978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STRATEGY</a:t>
            </a:r>
            <a:endParaRPr lang="en-US" altLang="fr-FR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©  SOCIAL MEDIA COLLEGE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357585"/>
              </p:ext>
            </p:extLst>
          </p:nvPr>
        </p:nvGraphicFramePr>
        <p:xfrm>
          <a:off x="275553" y="1295563"/>
          <a:ext cx="8592226" cy="51719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42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96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96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96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96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96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7966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84634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Strategic Initiatives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Campaign/always on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Content Idea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Social media network(s)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Frequency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(must run over at least 3 weeks)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Key Performance Indicators (KPIs)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KPI Targets (per month)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29093"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200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335"/>
                        </a:spcBef>
                        <a:spcAft>
                          <a:spcPts val="0"/>
                        </a:spcAft>
                        <a:buFont typeface="Symbol"/>
                        <a:buNone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Bef>
                          <a:spcPts val="335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29093"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200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29093"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200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2199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2" y="103150"/>
            <a:ext cx="718978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STRATEGY SUMMARY</a:t>
            </a:r>
            <a:endParaRPr lang="en-US" altLang="fr-FR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©  SOCIAL MEDIA COLLEGE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8028919"/>
              </p:ext>
            </p:extLst>
          </p:nvPr>
        </p:nvGraphicFramePr>
        <p:xfrm>
          <a:off x="275553" y="1295563"/>
          <a:ext cx="8592224" cy="51719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74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40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4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40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402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40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7402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7402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803512"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Category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Facebook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Twitter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LinkedIn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Instagram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 err="1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Pinterest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Google+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YouTube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3680"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Owned media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200" i="1" dirty="0">
                          <a:solidFill>
                            <a:srgbClr val="00C7BA"/>
                          </a:solidFill>
                          <a:effectLst/>
                          <a:latin typeface="+mj-lt"/>
                          <a:ea typeface="ＭＳ 明朝"/>
                          <a:cs typeface="Times New Roman"/>
                        </a:rPr>
                        <a:t>(Tick and list where applicable)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200" i="1" dirty="0" err="1">
                          <a:solidFill>
                            <a:srgbClr val="00C7BA"/>
                          </a:solidFill>
                          <a:effectLst/>
                          <a:latin typeface="+mj-lt"/>
                          <a:ea typeface="ＭＳ 明朝"/>
                          <a:cs typeface="Times New Roman"/>
                        </a:rPr>
                        <a:t>Eg</a:t>
                      </a:r>
                      <a:r>
                        <a:rPr lang="en-AU" sz="1200" i="1" dirty="0">
                          <a:solidFill>
                            <a:srgbClr val="00C7BA"/>
                          </a:solidFill>
                          <a:effectLst/>
                          <a:latin typeface="+mj-lt"/>
                          <a:ea typeface="ＭＳ 明朝"/>
                          <a:cs typeface="Times New Roman"/>
                        </a:rPr>
                        <a:t>:</a:t>
                      </a:r>
                    </a:p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200" i="1" baseline="0" dirty="0">
                          <a:solidFill>
                            <a:srgbClr val="00C7BA"/>
                          </a:solidFill>
                          <a:effectLst/>
                          <a:latin typeface="+mj-lt"/>
                          <a:ea typeface="ＭＳ 明朝"/>
                          <a:cs typeface="Times New Roman"/>
                        </a:rPr>
                        <a:t> </a:t>
                      </a:r>
                      <a:r>
                        <a:rPr lang="en-US" sz="1200" b="0" i="0" dirty="0">
                          <a:solidFill>
                            <a:srgbClr val="00C7BA"/>
                          </a:solidFill>
                          <a:latin typeface="Zapf Dingbats"/>
                          <a:ea typeface="Zapf Dingbats"/>
                          <a:cs typeface="Zapf Dingbats"/>
                        </a:rPr>
                        <a:t>✓</a:t>
                      </a:r>
                    </a:p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AU" sz="1200" i="1" dirty="0">
                          <a:solidFill>
                            <a:srgbClr val="00C7BA"/>
                          </a:solidFill>
                          <a:effectLst/>
                          <a:latin typeface="+mj-lt"/>
                          <a:ea typeface="ＭＳ 明朝"/>
                          <a:cs typeface="Times New Roman"/>
                        </a:rPr>
                        <a:t>Industry news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3680"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Promotional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3680"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Third party media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73680"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Paid Media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73680"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Community Management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43169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1" y="103150"/>
            <a:ext cx="807720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BUDGET OVERVIEW</a:t>
            </a:r>
            <a:endParaRPr lang="en-US" altLang="fr-FR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3203221"/>
              </p:ext>
            </p:extLst>
          </p:nvPr>
        </p:nvGraphicFramePr>
        <p:xfrm>
          <a:off x="280736" y="1296739"/>
          <a:ext cx="8587041" cy="517073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6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42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42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42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14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142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845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Campaign</a:t>
                      </a:r>
                      <a:endParaRPr lang="en-AU" sz="12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Expense Category</a:t>
                      </a:r>
                      <a:endParaRPr lang="en-AU" sz="12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Expense Item</a:t>
                      </a:r>
                      <a:endParaRPr lang="en-AU" sz="12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Forecasted Monthly Budget</a:t>
                      </a:r>
                      <a:endParaRPr lang="en-AU" sz="12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Reporting Frequency</a:t>
                      </a:r>
                      <a:endParaRPr lang="en-AU" sz="12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Budget Approval </a:t>
                      </a:r>
                      <a:endParaRPr lang="en-AU" sz="12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804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Overall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804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Campaign 1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804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Campaign 2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804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Campaign 3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4014">
                <a:tc gridSpan="3">
                  <a:txBody>
                    <a:bodyPr/>
                    <a:lstStyle/>
                    <a:p>
                      <a:pPr marL="228600" algn="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Totals</a:t>
                      </a:r>
                      <a:r>
                        <a:rPr lang="en-AU" sz="1100" kern="1200" dirty="0">
                          <a:solidFill>
                            <a:srgbClr val="6699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___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 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AU" sz="900" kern="1200" dirty="0">
                          <a:solidFill>
                            <a:srgbClr val="333333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 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AU" sz="900" kern="1200" dirty="0">
                          <a:solidFill>
                            <a:srgbClr val="333333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 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26721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2639637" y="1064141"/>
            <a:ext cx="4140000" cy="3960000"/>
          </a:xfrm>
          <a:prstGeom prst="ellipse">
            <a:avLst/>
          </a:prstGeom>
          <a:solidFill>
            <a:srgbClr val="434343">
              <a:alpha val="50196"/>
            </a:srgb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2303091" y="2265554"/>
            <a:ext cx="5288109" cy="177695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533400" marR="972820">
              <a:spcBef>
                <a:spcPts val="160"/>
              </a:spcBef>
            </a:pPr>
            <a:r>
              <a:rPr lang="fr-FR" sz="24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Times New Roman" panose="02020603050405020304" pitchFamily="18" charset="0"/>
              </a:rPr>
              <a:t> Stage 3. </a:t>
            </a:r>
          </a:p>
          <a:p>
            <a:pPr marL="533400" marR="972820">
              <a:spcBef>
                <a:spcPts val="160"/>
              </a:spcBef>
            </a:pPr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Open Sans" panose="020B0606030504020204" pitchFamily="34" charset="0"/>
              </a:rPr>
              <a:t>MAINSTREAM SOCIAL MARKETING IMPLEMENTATION PLAN</a:t>
            </a:r>
          </a:p>
        </p:txBody>
      </p:sp>
    </p:spTree>
    <p:extLst>
      <p:ext uri="{BB962C8B-B14F-4D97-AF65-F5344CB8AC3E}">
        <p14:creationId xmlns:p14="http://schemas.microsoft.com/office/powerpoint/2010/main" val="544638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1" y="103150"/>
            <a:ext cx="807720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IMPLEMENTATION PLAN</a:t>
            </a:r>
            <a:endParaRPr lang="en-US" altLang="fr-FR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235395"/>
              </p:ext>
            </p:extLst>
          </p:nvPr>
        </p:nvGraphicFramePr>
        <p:xfrm>
          <a:off x="273051" y="1228729"/>
          <a:ext cx="8594725" cy="523874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766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9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9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9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6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94277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Campaign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Actions required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Task owner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Start date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End date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81490"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solidFill>
                          <a:srgbClr val="FFFFFF"/>
                        </a:solidFill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dirty="0">
                        <a:solidFill>
                          <a:srgbClr val="FFFFFF"/>
                        </a:solidFill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#1</a:t>
                      </a:r>
                    </a:p>
                  </a:txBody>
                  <a:tcPr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Arial"/>
                        <a:buChar char="•"/>
                      </a:pPr>
                      <a:endParaRPr lang="en-US" sz="1100" i="0" baseline="0" dirty="0">
                        <a:latin typeface="Calibri"/>
                        <a:cs typeface="Calibri"/>
                      </a:endParaRPr>
                    </a:p>
                    <a:p>
                      <a:pPr marL="171450" indent="-171450" algn="ctr">
                        <a:buFont typeface="Arial"/>
                        <a:buChar char="•"/>
                      </a:pPr>
                      <a:endParaRPr lang="en-US" sz="1100" i="0" baseline="0" dirty="0">
                        <a:latin typeface="Calibri"/>
                        <a:cs typeface="Calibri"/>
                      </a:endParaRPr>
                    </a:p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81490"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solidFill>
                          <a:srgbClr val="FFFFFF"/>
                        </a:solidFill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#2</a:t>
                      </a:r>
                    </a:p>
                  </a:txBody>
                  <a:tcPr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81490"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solidFill>
                          <a:srgbClr val="FFFFFF"/>
                        </a:solidFill>
                        <a:latin typeface="Calibri"/>
                        <a:cs typeface="Calibri"/>
                      </a:endParaRPr>
                    </a:p>
                    <a:p>
                      <a:pPr algn="ctr"/>
                      <a:r>
                        <a:rPr lang="en-US" sz="11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#3</a:t>
                      </a:r>
                    </a:p>
                  </a:txBody>
                  <a:tcPr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9672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F912F1A-5889-9745-AB69-03FA03617D1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6226" y="2576056"/>
            <a:ext cx="3892936" cy="4281944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500" dirty="0" err="1">
                <a:latin typeface="Calibri"/>
                <a:cs typeface="Calibri"/>
              </a:rPr>
              <a:t>Organisation</a:t>
            </a:r>
            <a:r>
              <a:rPr lang="en-US" sz="1500" dirty="0">
                <a:latin typeface="Calibri"/>
                <a:cs typeface="Calibri"/>
              </a:rPr>
              <a:t> overview and research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>
                <a:latin typeface="Calibri"/>
                <a:cs typeface="Calibri"/>
              </a:rPr>
              <a:t>Mainstream social media marketing strategy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>
                <a:latin typeface="Calibri"/>
                <a:cs typeface="Calibri"/>
              </a:rPr>
              <a:t>Implementation plan</a:t>
            </a:r>
          </a:p>
          <a:p>
            <a:endParaRPr lang="en-US" dirty="0"/>
          </a:p>
          <a:p>
            <a:pPr marL="285750" indent="-285750">
              <a:buFont typeface="Wingdings" charset="2"/>
              <a:buChar char="ü"/>
            </a:pPr>
            <a:endParaRPr lang="en-US" dirty="0"/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9925341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1" y="103150"/>
            <a:ext cx="807720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AUDIENCE FEEDBACK PROCEDURE</a:t>
            </a:r>
            <a:endParaRPr lang="en-US" altLang="fr-FR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488425"/>
              </p:ext>
            </p:extLst>
          </p:nvPr>
        </p:nvGraphicFramePr>
        <p:xfrm>
          <a:off x="273046" y="1268414"/>
          <a:ext cx="8594728" cy="51990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43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4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43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43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43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434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7434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7434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51841">
                <a:tc rowSpan="2"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Type of comment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Enquiry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Positive comment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Neutral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Negative comment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48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Genuine feedback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Negative comments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Offensive/spam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Serious issue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1947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0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Description</a:t>
                      </a:r>
                      <a:endParaRPr lang="en-AU" sz="1200" dirty="0">
                        <a:solidFill>
                          <a:srgbClr val="FFFFFF"/>
                        </a:solidFill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1947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0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Example</a:t>
                      </a:r>
                      <a:endParaRPr lang="en-AU" sz="1200" dirty="0">
                        <a:solidFill>
                          <a:srgbClr val="FFFFFF"/>
                        </a:solidFill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61947">
                <a:tc rowSpan="3"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US" sz="10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Recommended response and action</a:t>
                      </a:r>
                      <a:endParaRPr lang="en-AU" sz="1200" dirty="0">
                        <a:solidFill>
                          <a:srgbClr val="FFFFFF"/>
                        </a:solidFill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619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619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94575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1767295"/>
              </p:ext>
            </p:extLst>
          </p:nvPr>
        </p:nvGraphicFramePr>
        <p:xfrm>
          <a:off x="275552" y="1228725"/>
          <a:ext cx="8592223" cy="523874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44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4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62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409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155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5050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Social Media Management</a:t>
                      </a:r>
                      <a:r>
                        <a:rPr lang="en-US" sz="1100" b="0" baseline="0" dirty="0">
                          <a:latin typeface="Calibri"/>
                          <a:cs typeface="Calibri"/>
                        </a:rPr>
                        <a:t> Platform</a:t>
                      </a:r>
                      <a:endParaRPr lang="en-US" sz="11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Advantages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Disadvantages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Price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Selection (tick which will be </a:t>
                      </a:r>
                      <a:r>
                        <a:rPr lang="en-US" sz="1100" b="0" dirty="0" err="1">
                          <a:latin typeface="Calibri"/>
                          <a:cs typeface="Calibri"/>
                        </a:rPr>
                        <a:t>utilised</a:t>
                      </a:r>
                      <a:r>
                        <a:rPr lang="en-US" sz="1100" b="0" dirty="0">
                          <a:latin typeface="Calibri"/>
                          <a:cs typeface="Calibri"/>
                        </a:rPr>
                        <a:t> for this </a:t>
                      </a:r>
                      <a:r>
                        <a:rPr lang="en-US" sz="1100" b="0" dirty="0" err="1">
                          <a:latin typeface="Calibri"/>
                          <a:cs typeface="Calibri"/>
                        </a:rPr>
                        <a:t>organisation</a:t>
                      </a:r>
                      <a:r>
                        <a:rPr lang="en-US" sz="1100" b="0" dirty="0">
                          <a:latin typeface="Calibri"/>
                          <a:cs typeface="Calibri"/>
                        </a:rPr>
                        <a:t>)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23617">
                <a:tc>
                  <a:txBody>
                    <a:bodyPr/>
                    <a:lstStyle/>
                    <a:p>
                      <a:endParaRPr lang="en-US" sz="1100" i="1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Calibri"/>
                          <a:cs typeface="Calibri"/>
                        </a:rPr>
                        <a:t>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75041">
                <a:tc>
                  <a:txBody>
                    <a:bodyPr/>
                    <a:lstStyle/>
                    <a:p>
                      <a:endParaRPr lang="en-US" sz="1100" i="1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75041">
                <a:tc>
                  <a:txBody>
                    <a:bodyPr/>
                    <a:lstStyle/>
                    <a:p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2" y="103150"/>
            <a:ext cx="754538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MANAGEMENT PLATFORM EVALUATION</a:t>
            </a:r>
            <a:endParaRPr lang="en-US" altLang="fr-FR" b="1" dirty="0">
              <a:solidFill>
                <a:srgbClr val="00C7BA"/>
              </a:solidFill>
              <a:latin typeface="Calibri"/>
              <a:cs typeface="Calibri"/>
            </a:endParaRPr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©  SOCIAL MEDIA COLLEGE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7184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1" y="103150"/>
            <a:ext cx="824230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STRATEGY MANAGEMENT SCHEDULE</a:t>
            </a:r>
            <a:endParaRPr lang="en-US" altLang="fr-FR" b="1" dirty="0">
              <a:solidFill>
                <a:srgbClr val="00C7BA"/>
              </a:solidFill>
              <a:latin typeface="Calibri"/>
              <a:cs typeface="Calibri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4170732"/>
              </p:ext>
            </p:extLst>
          </p:nvPr>
        </p:nvGraphicFramePr>
        <p:xfrm>
          <a:off x="241304" y="1228724"/>
          <a:ext cx="8626473" cy="52387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84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84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8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84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84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849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849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849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5849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83489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  <a:cs typeface="Calibri"/>
                        </a:rPr>
                        <a:t>Campaign Name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  <a:cs typeface="Calibri"/>
                        </a:rPr>
                        <a:t>Content Strategy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  <a:cs typeface="Calibri"/>
                        </a:rPr>
                        <a:t>Date / Time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  <a:cs typeface="Calibri"/>
                        </a:rPr>
                        <a:t>Social Media Networks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  <a:cs typeface="Calibri"/>
                        </a:rPr>
                        <a:t>Imagery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  <a:cs typeface="Calibri"/>
                        </a:rPr>
                        <a:t>Target Audience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  <a:cs typeface="Calibri"/>
                        </a:rPr>
                        <a:t>Resources Required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  <a:cs typeface="Calibri"/>
                        </a:rPr>
                        <a:t>Campaign Manager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  <a:cs typeface="Calibri"/>
                        </a:rPr>
                        <a:t>KPI Targets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9317">
                <a:tc rowSpan="3">
                  <a:txBody>
                    <a:bodyPr/>
                    <a:lstStyle/>
                    <a:p>
                      <a:pPr marL="0" indent="0" algn="l" fontAlgn="ctr">
                        <a:buFont typeface="Wingdings" charset="2"/>
                        <a:buNone/>
                      </a:pP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Calibri"/>
                          <a:cs typeface="Calibri"/>
                        </a:rPr>
                        <a:t>Imagery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931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931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9317">
                <a:tc rowSpan="3">
                  <a:txBody>
                    <a:bodyPr/>
                    <a:lstStyle/>
                    <a:p>
                      <a:pPr marL="0" indent="0" algn="l" fontAlgn="ctr">
                        <a:buFont typeface="Wingdings" charset="2"/>
                        <a:buNone/>
                      </a:pP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Calibri"/>
                          <a:cs typeface="Calibri"/>
                        </a:rPr>
                        <a:t>Imagery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931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931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9317">
                <a:tc rowSpan="3">
                  <a:txBody>
                    <a:bodyPr/>
                    <a:lstStyle/>
                    <a:p>
                      <a:pPr marL="0" indent="0" algn="l" fontAlgn="ctr">
                        <a:buFont typeface="Wingdings" charset="2"/>
                        <a:buNone/>
                      </a:pP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Calibri"/>
                          <a:cs typeface="Calibri"/>
                        </a:rPr>
                        <a:t>Imagery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931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931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2473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1" y="103150"/>
            <a:ext cx="7365583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CAMPAIGN 1 CONTENT</a:t>
            </a:r>
            <a:endParaRPr lang="en-US" altLang="fr-FR" b="1" dirty="0">
              <a:solidFill>
                <a:srgbClr val="00C7BA"/>
              </a:solidFill>
              <a:latin typeface="Calibri"/>
              <a:cs typeface="Calibri"/>
            </a:endParaRPr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©  SOCIAL MEDIA COLLEGE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000285"/>
              </p:ext>
            </p:extLst>
          </p:nvPr>
        </p:nvGraphicFramePr>
        <p:xfrm>
          <a:off x="273050" y="1604211"/>
          <a:ext cx="8594725" cy="486326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478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12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40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83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332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82623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Social</a:t>
                      </a:r>
                      <a:r>
                        <a:rPr lang="en-US" sz="1100" b="0" baseline="0" dirty="0">
                          <a:latin typeface="Calibri"/>
                          <a:cs typeface="Calibri"/>
                        </a:rPr>
                        <a:t> media network</a:t>
                      </a:r>
                      <a:endParaRPr lang="en-US" sz="11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Content Type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Post Content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Associated Imagery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Associated Link / Tags (if applicable)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0145"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05248"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05248"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95313" y="1041400"/>
            <a:ext cx="7519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4C4D4F"/>
                </a:solidFill>
                <a:latin typeface="Calibri"/>
                <a:ea typeface="Times New Roman" panose="02020603050405020304" pitchFamily="18" charset="0"/>
                <a:cs typeface="Calibri"/>
              </a:rPr>
              <a:t>Detail the content for the first campaign of the mainstream social media marketing strategy including the headline, any imagery and associated links that will be included where applicable. </a:t>
            </a:r>
            <a:endParaRPr lang="en-US" sz="120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192474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1" y="103150"/>
            <a:ext cx="7365583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CAMPAIGN 2 CONTENT</a:t>
            </a:r>
            <a:endParaRPr lang="en-US" altLang="fr-FR" b="1" dirty="0">
              <a:solidFill>
                <a:srgbClr val="00C7BA"/>
              </a:solidFill>
              <a:latin typeface="Calibri"/>
              <a:cs typeface="Calibri"/>
            </a:endParaRPr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©  SOCIAL MEDIA COLLEGE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5313" y="1041400"/>
            <a:ext cx="7519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4C4D4F"/>
                </a:solidFill>
                <a:latin typeface="Calibri"/>
                <a:ea typeface="Times New Roman" panose="02020603050405020304" pitchFamily="18" charset="0"/>
                <a:cs typeface="Calibri"/>
              </a:rPr>
              <a:t>Detail the content for the second campaign of the mainstream social media marketing strategy including the headline, any imagery and associated links that will be included where applicable. </a:t>
            </a:r>
            <a:endParaRPr lang="en-US" sz="1200" dirty="0">
              <a:solidFill>
                <a:prstClr val="black"/>
              </a:solidFill>
              <a:latin typeface="Calibri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323882"/>
              </p:ext>
            </p:extLst>
          </p:nvPr>
        </p:nvGraphicFramePr>
        <p:xfrm>
          <a:off x="273050" y="1604211"/>
          <a:ext cx="8594725" cy="486326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478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12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40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83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332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82623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Social</a:t>
                      </a:r>
                      <a:r>
                        <a:rPr lang="en-US" sz="1100" b="0" baseline="0" dirty="0">
                          <a:latin typeface="Calibri"/>
                          <a:cs typeface="Calibri"/>
                        </a:rPr>
                        <a:t> media network</a:t>
                      </a:r>
                      <a:endParaRPr lang="en-US" sz="11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Content Type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Post Content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Associated Imagery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Associated Link / Tags (if applicable)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0145"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05248"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05248"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81571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1" y="103150"/>
            <a:ext cx="7365583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CAMPAIGN 3 CONTENT</a:t>
            </a:r>
            <a:endParaRPr lang="en-US" altLang="fr-FR" b="1" dirty="0">
              <a:solidFill>
                <a:srgbClr val="00C7BA"/>
              </a:solidFill>
              <a:latin typeface="Calibri"/>
              <a:cs typeface="Calibri"/>
            </a:endParaRPr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©  SOCIAL MEDIA COLLEGE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5313" y="1041400"/>
            <a:ext cx="7519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4C4D4F"/>
                </a:solidFill>
                <a:latin typeface="Calibri"/>
                <a:ea typeface="Times New Roman" panose="02020603050405020304" pitchFamily="18" charset="0"/>
                <a:cs typeface="Calibri"/>
              </a:rPr>
              <a:t>Detail the content for the third campaign of the mainstream social media marketing strategy including the headline, any imagery and associated links that will be included where applicable. </a:t>
            </a:r>
            <a:endParaRPr lang="en-US" sz="1200" dirty="0">
              <a:solidFill>
                <a:prstClr val="black"/>
              </a:solidFill>
              <a:latin typeface="Calibri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0508206"/>
              </p:ext>
            </p:extLst>
          </p:nvPr>
        </p:nvGraphicFramePr>
        <p:xfrm>
          <a:off x="273050" y="1604211"/>
          <a:ext cx="8594725" cy="486326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478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12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40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83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332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82623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Social</a:t>
                      </a:r>
                      <a:r>
                        <a:rPr lang="en-US" sz="1100" b="0" baseline="0" dirty="0">
                          <a:latin typeface="Calibri"/>
                          <a:cs typeface="Calibri"/>
                        </a:rPr>
                        <a:t> media network</a:t>
                      </a:r>
                      <a:endParaRPr lang="en-US" sz="11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Content Type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Post Content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Associated Imagery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Associated Link / Tags (if applicable)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0145"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05248"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05248"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i="0" dirty="0">
                        <a:latin typeface="Calibri"/>
                        <a:cs typeface="Calibri"/>
                      </a:endParaRPr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81571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C7BA"/>
                </a:solidFill>
              </a:rPr>
              <a:t>SMMMSM502A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75548" y="1516063"/>
            <a:ext cx="7725452" cy="5205415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Make </a:t>
            </a:r>
          </a:p>
          <a:p>
            <a:pPr>
              <a:spcBef>
                <a:spcPts val="0"/>
              </a:spcBef>
            </a:pPr>
            <a:r>
              <a:rPr lang="en-US" dirty="0"/>
              <a:t>An</a:t>
            </a:r>
          </a:p>
          <a:p>
            <a:pPr>
              <a:spcBef>
                <a:spcPts val="0"/>
              </a:spcBef>
            </a:pPr>
            <a:r>
              <a:rPr lang="en-US" dirty="0"/>
              <a:t>Impact</a:t>
            </a:r>
          </a:p>
          <a:p>
            <a:pPr>
              <a:spcBef>
                <a:spcPts val="0"/>
              </a:spcBef>
            </a:pPr>
            <a:endParaRPr lang="en-US" sz="2400" dirty="0"/>
          </a:p>
          <a:p>
            <a:pPr>
              <a:spcBef>
                <a:spcPts val="0"/>
              </a:spcBef>
            </a:pPr>
            <a:endParaRPr lang="en-US" sz="2400" dirty="0"/>
          </a:p>
          <a:p>
            <a:pPr>
              <a:spcBef>
                <a:spcPts val="0"/>
              </a:spcBef>
            </a:pPr>
            <a:endParaRPr lang="en-US" sz="2400" dirty="0"/>
          </a:p>
          <a:p>
            <a:pPr>
              <a:spcBef>
                <a:spcPts val="0"/>
              </a:spcBef>
            </a:pPr>
            <a:endParaRPr lang="en-US" sz="2400" dirty="0"/>
          </a:p>
          <a:p>
            <a:pPr>
              <a:spcBef>
                <a:spcPts val="0"/>
              </a:spcBef>
            </a:pPr>
            <a:endParaRPr lang="en-US" sz="2400" dirty="0"/>
          </a:p>
          <a:p>
            <a:pPr>
              <a:spcBef>
                <a:spcPts val="0"/>
              </a:spcBef>
            </a:pPr>
            <a:endParaRPr lang="en-US" sz="2000" b="0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F912F1A-5889-9745-AB69-03FA03617D15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784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2639637" y="1064141"/>
            <a:ext cx="4140000" cy="3960000"/>
          </a:xfrm>
          <a:prstGeom prst="ellipse">
            <a:avLst/>
          </a:prstGeom>
          <a:solidFill>
            <a:srgbClr val="434343">
              <a:alpha val="50196"/>
            </a:srgb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2303091" y="2265554"/>
            <a:ext cx="5288109" cy="177695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533400" marR="972820">
              <a:spcBef>
                <a:spcPts val="160"/>
              </a:spcBef>
            </a:pPr>
            <a:r>
              <a:rPr lang="fr-FR" sz="24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Times New Roman" panose="02020603050405020304" pitchFamily="18" charset="0"/>
              </a:rPr>
              <a:t> Stage 1. </a:t>
            </a:r>
          </a:p>
          <a:p>
            <a:pPr marL="533400" marR="972820">
              <a:spcBef>
                <a:spcPts val="160"/>
              </a:spcBef>
            </a:pPr>
            <a:r>
              <a:rPr lang="fr-FR" sz="24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Open Sans" panose="020B0606030504020204" pitchFamily="34" charset="0"/>
              </a:rPr>
              <a:t>O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Open Sans" panose="020B0606030504020204" pitchFamily="34" charset="0"/>
              </a:rPr>
              <a:t>rganisation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Open Sans" panose="020B0606030504020204" pitchFamily="34" charset="0"/>
              </a:rPr>
              <a:t> OVERVIEW AND RESEARCH</a:t>
            </a:r>
          </a:p>
        </p:txBody>
      </p:sp>
    </p:spTree>
    <p:extLst>
      <p:ext uri="{BB962C8B-B14F-4D97-AF65-F5344CB8AC3E}">
        <p14:creationId xmlns:p14="http://schemas.microsoft.com/office/powerpoint/2010/main" val="975004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2" y="318593"/>
            <a:ext cx="718978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ORGANISATION OVERVIEW</a:t>
            </a:r>
            <a:endParaRPr lang="en-US" altLang="fr-FR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6" name="Rectangle 67"/>
          <p:cNvSpPr>
            <a:spLocks noChangeArrowheads="1"/>
          </p:cNvSpPr>
          <p:nvPr/>
        </p:nvSpPr>
        <p:spPr bwMode="auto">
          <a:xfrm>
            <a:off x="595313" y="934973"/>
            <a:ext cx="820578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fr-FR" sz="1200" dirty="0">
                <a:solidFill>
                  <a:srgbClr val="000000"/>
                </a:solidFill>
                <a:latin typeface="Calibri"/>
                <a:ea typeface="Times New Roman" panose="02020603050405020304" pitchFamily="18" charset="0"/>
                <a:cs typeface="Calibri"/>
              </a:rPr>
              <a:t>Provide an overview of the </a:t>
            </a:r>
            <a:r>
              <a:rPr lang="en-US" altLang="fr-FR" sz="1200" dirty="0" err="1">
                <a:solidFill>
                  <a:srgbClr val="000000"/>
                </a:solidFill>
                <a:latin typeface="Calibri"/>
                <a:ea typeface="Times New Roman" panose="02020603050405020304" pitchFamily="18" charset="0"/>
                <a:cs typeface="Calibri"/>
              </a:rPr>
              <a:t>organisation</a:t>
            </a:r>
            <a:r>
              <a:rPr lang="en-US" altLang="fr-FR" sz="1200" dirty="0">
                <a:solidFill>
                  <a:srgbClr val="000000"/>
                </a:solidFill>
                <a:latin typeface="Calibri"/>
                <a:ea typeface="Times New Roman" panose="02020603050405020304" pitchFamily="18" charset="0"/>
                <a:cs typeface="Calibri"/>
              </a:rPr>
              <a:t> you have selected for the purpose of this assessment and answer the key questions below in your description.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63755" y="1790700"/>
            <a:ext cx="823734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Tx/>
              <a:buAutoNum type="arabicPeriod"/>
            </a:pPr>
            <a:r>
              <a:rPr lang="en-US" sz="1200" dirty="0">
                <a:latin typeface="Calibri"/>
                <a:cs typeface="Calibri"/>
              </a:rPr>
              <a:t>What is the name of the </a:t>
            </a:r>
            <a:r>
              <a:rPr lang="en-US" sz="1200" dirty="0" err="1">
                <a:latin typeface="Calibri"/>
                <a:cs typeface="Calibri"/>
              </a:rPr>
              <a:t>organisation</a:t>
            </a:r>
            <a:r>
              <a:rPr lang="en-US" sz="1200" dirty="0">
                <a:latin typeface="Calibri"/>
                <a:cs typeface="Calibri"/>
              </a:rPr>
              <a:t>? </a:t>
            </a:r>
            <a:r>
              <a:rPr lang="en-AU" altLang="en-US" sz="1200" dirty="0">
                <a:latin typeface="Calibri" panose="020F0502020204030204" pitchFamily="34" charset="0"/>
              </a:rPr>
              <a:t>Jung Education</a:t>
            </a:r>
            <a:endParaRPr lang="en-US" sz="1200" dirty="0">
              <a:latin typeface="Calibri"/>
              <a:cs typeface="Calibri"/>
            </a:endParaRPr>
          </a:p>
          <a:p>
            <a:pPr marL="228600" indent="-228600">
              <a:buAutoNum type="arabicPeriod"/>
            </a:pPr>
            <a:r>
              <a:rPr lang="en-US" sz="1200" dirty="0">
                <a:latin typeface="Calibri"/>
                <a:cs typeface="Calibri"/>
              </a:rPr>
              <a:t>Please provide a brief history of the </a:t>
            </a:r>
            <a:r>
              <a:rPr lang="en-US" sz="1200" dirty="0" err="1">
                <a:latin typeface="Calibri"/>
                <a:cs typeface="Calibri"/>
              </a:rPr>
              <a:t>organisation</a:t>
            </a:r>
            <a:r>
              <a:rPr lang="en-US" sz="1200" dirty="0">
                <a:latin typeface="Calibri"/>
                <a:cs typeface="Calibri"/>
              </a:rPr>
              <a:t>. </a:t>
            </a:r>
            <a:r>
              <a:rPr lang="en-AU" altLang="en-US" sz="1200" dirty="0">
                <a:latin typeface="Calibri" panose="020F0502020204030204" pitchFamily="34" charset="0"/>
              </a:rPr>
              <a:t>Established in 2006</a:t>
            </a:r>
            <a:endParaRPr lang="en-US" sz="1200" dirty="0">
              <a:latin typeface="Calibri"/>
              <a:cs typeface="Calibri"/>
            </a:endParaRPr>
          </a:p>
          <a:p>
            <a:pPr marL="228600" indent="-228600">
              <a:buAutoNum type="arabicPeriod"/>
            </a:pPr>
            <a:r>
              <a:rPr lang="en-US" sz="1200" dirty="0">
                <a:latin typeface="Calibri"/>
                <a:cs typeface="Calibri"/>
              </a:rPr>
              <a:t>What products and/or services does the </a:t>
            </a:r>
            <a:r>
              <a:rPr lang="en-US" sz="1200" dirty="0" err="1">
                <a:latin typeface="Calibri"/>
                <a:cs typeface="Calibri"/>
              </a:rPr>
              <a:t>organisation</a:t>
            </a:r>
            <a:r>
              <a:rPr lang="en-US" sz="1200" dirty="0">
                <a:latin typeface="Calibri"/>
                <a:cs typeface="Calibri"/>
              </a:rPr>
              <a:t> offer? Education</a:t>
            </a:r>
          </a:p>
          <a:p>
            <a:pPr marL="228600" indent="-228600">
              <a:buAutoNum type="arabicPeriod"/>
            </a:pPr>
            <a:r>
              <a:rPr lang="en-US" sz="1200" dirty="0">
                <a:latin typeface="Calibri"/>
                <a:cs typeface="Calibri"/>
              </a:rPr>
              <a:t>What is the pricing tier of the products and/or services offered? </a:t>
            </a:r>
          </a:p>
          <a:p>
            <a:pPr marL="228600" indent="-228600">
              <a:buAutoNum type="arabicPeriod"/>
            </a:pPr>
            <a:r>
              <a:rPr lang="en-US" sz="1200" dirty="0">
                <a:latin typeface="Calibri"/>
                <a:cs typeface="Calibri"/>
              </a:rPr>
              <a:t>What are the main sales channels? </a:t>
            </a:r>
          </a:p>
          <a:p>
            <a:pPr marL="228600" indent="-228600">
              <a:buAutoNum type="arabicPeriod"/>
            </a:pPr>
            <a:r>
              <a:rPr lang="en-US" sz="1200" dirty="0">
                <a:latin typeface="Calibri"/>
                <a:cs typeface="Calibri"/>
              </a:rPr>
              <a:t>Where is the </a:t>
            </a:r>
            <a:r>
              <a:rPr lang="en-US" sz="1200" dirty="0" err="1">
                <a:latin typeface="Calibri"/>
                <a:cs typeface="Calibri"/>
              </a:rPr>
              <a:t>organisation</a:t>
            </a:r>
            <a:r>
              <a:rPr lang="en-US" sz="1200" dirty="0">
                <a:latin typeface="Calibri"/>
                <a:cs typeface="Calibri"/>
              </a:rPr>
              <a:t> located? </a:t>
            </a:r>
          </a:p>
          <a:p>
            <a:pPr marL="228600" indent="-228600">
              <a:buAutoNum type="arabicPeriod"/>
            </a:pPr>
            <a:r>
              <a:rPr lang="en-US" sz="1200" dirty="0">
                <a:latin typeface="Calibri"/>
                <a:cs typeface="Calibri"/>
              </a:rPr>
              <a:t>What geographies does the </a:t>
            </a:r>
            <a:r>
              <a:rPr lang="en-US" sz="1200" dirty="0" err="1">
                <a:latin typeface="Calibri"/>
                <a:cs typeface="Calibri"/>
              </a:rPr>
              <a:t>organisation</a:t>
            </a:r>
            <a:r>
              <a:rPr lang="en-US" sz="1200" dirty="0">
                <a:latin typeface="Calibri"/>
                <a:cs typeface="Calibri"/>
              </a:rPr>
              <a:t> work in?</a:t>
            </a:r>
          </a:p>
          <a:p>
            <a:pPr marL="228600" indent="-228600">
              <a:buAutoNum type="arabicPeriod"/>
            </a:pPr>
            <a:r>
              <a:rPr lang="en-US" sz="1200" dirty="0">
                <a:latin typeface="Calibri"/>
                <a:cs typeface="Calibri"/>
              </a:rPr>
              <a:t>Who is the </a:t>
            </a:r>
            <a:r>
              <a:rPr lang="en-US" sz="1200" dirty="0" err="1">
                <a:latin typeface="Calibri"/>
                <a:cs typeface="Calibri"/>
              </a:rPr>
              <a:t>organisation’s</a:t>
            </a:r>
            <a:r>
              <a:rPr lang="en-US" sz="1200" dirty="0">
                <a:latin typeface="Calibri"/>
                <a:cs typeface="Calibri"/>
              </a:rPr>
              <a:t> target audience? </a:t>
            </a:r>
            <a:endParaRPr lang="en-US" sz="1200" dirty="0">
              <a:solidFill>
                <a:prstClr val="black"/>
              </a:solidFill>
              <a:latin typeface="Calibri"/>
              <a:cs typeface="Calibri"/>
            </a:endParaRPr>
          </a:p>
          <a:p>
            <a:r>
              <a:rPr lang="en-US" sz="1400" dirty="0">
                <a:solidFill>
                  <a:prstClr val="black"/>
                </a:solidFill>
                <a:latin typeface="Calibri"/>
                <a:cs typeface="Calibri"/>
              </a:rPr>
              <a:t> </a:t>
            </a:r>
          </a:p>
          <a:p>
            <a:endParaRPr lang="en-US" sz="1400" dirty="0">
              <a:solidFill>
                <a:prstClr val="black"/>
              </a:solidFill>
              <a:latin typeface="Calibri"/>
              <a:cs typeface="Calibri"/>
            </a:endParaRPr>
          </a:p>
          <a:p>
            <a:r>
              <a:rPr lang="en-US" sz="1400" dirty="0">
                <a:solidFill>
                  <a:prstClr val="black"/>
                </a:solidFill>
                <a:latin typeface="Calibri"/>
                <a:cs typeface="Calibri"/>
              </a:rPr>
              <a:t> </a:t>
            </a:r>
          </a:p>
          <a:p>
            <a:endParaRPr lang="en-US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19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©  SOCIAL MEDIA COLLEGE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3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1" y="103150"/>
            <a:ext cx="806450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fr-FR" sz="2800" b="1" cap="all" dirty="0">
                <a:solidFill>
                  <a:srgbClr val="00C7BA"/>
                </a:solidFill>
                <a:latin typeface="Calibri"/>
                <a:cs typeface="Calibri"/>
              </a:rPr>
              <a:t>GENERAL MAINSTREAM SOCIAL MEDIA NETWORK OVERVIEW</a:t>
            </a:r>
            <a:endParaRPr lang="en-US" altLang="fr-FR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9406749"/>
              </p:ext>
            </p:extLst>
          </p:nvPr>
        </p:nvGraphicFramePr>
        <p:xfrm>
          <a:off x="273049" y="1228723"/>
          <a:ext cx="8594725" cy="521485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189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8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89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89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89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70370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Channel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Key features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Marketing Opportunities</a:t>
                      </a:r>
                      <a:r>
                        <a:rPr lang="en-US" sz="1100" b="0" baseline="0" dirty="0">
                          <a:latin typeface="Calibri"/>
                          <a:cs typeface="Calibri"/>
                        </a:rPr>
                        <a:t> </a:t>
                      </a:r>
                      <a:endParaRPr lang="en-US" sz="11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Primary audience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Paid </a:t>
                      </a:r>
                      <a:r>
                        <a:rPr lang="en-US" sz="1100" b="0" dirty="0" err="1">
                          <a:latin typeface="Calibri"/>
                          <a:cs typeface="Calibri"/>
                        </a:rPr>
                        <a:t>vs</a:t>
                      </a:r>
                      <a:r>
                        <a:rPr lang="en-US" sz="1100" b="0" dirty="0">
                          <a:latin typeface="Calibri"/>
                          <a:cs typeface="Calibri"/>
                        </a:rPr>
                        <a:t> free features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064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Facebook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064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Twitter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064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100" dirty="0">
                          <a:effectLst/>
                          <a:latin typeface="Calibri"/>
                          <a:ea typeface="ＭＳ 明朝"/>
                          <a:cs typeface="Calibri"/>
                        </a:rPr>
                        <a:t>LinkedIn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064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 err="1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Instagram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064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 err="1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Pinterest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064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Google +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064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ＭＳ 明朝"/>
                          <a:cs typeface="Calibri"/>
                        </a:rPr>
                        <a:t>YouTube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940842" y="661736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 ©  SOCIAL MEDIA COLLEGE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693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1" y="103150"/>
            <a:ext cx="806450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MARKETING PROFILE AUDIT </a:t>
            </a:r>
            <a:endParaRPr lang="en-US" altLang="fr-FR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211765"/>
              </p:ext>
            </p:extLst>
          </p:nvPr>
        </p:nvGraphicFramePr>
        <p:xfrm>
          <a:off x="273048" y="1219459"/>
          <a:ext cx="8594726" cy="53541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278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78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78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78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78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2781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2781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917565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latin typeface="Calibri"/>
                          <a:cs typeface="Calibri"/>
                        </a:rPr>
                        <a:t>Channel</a:t>
                      </a: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Arial"/>
                        </a:rPr>
                        <a:t>Profile/website URL</a:t>
                      </a:r>
                      <a:endParaRPr lang="en-AU" sz="11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Profile Activity</a:t>
                      </a:r>
                      <a:endParaRPr lang="en-AU" sz="11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(1 = post &lt; once per month</a:t>
                      </a:r>
                      <a:endParaRPr lang="en-AU" sz="12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5 = post everyday)</a:t>
                      </a:r>
                      <a:endParaRPr lang="en-AU" sz="12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Arial"/>
                        </a:rPr>
                        <a:t>Page relevant and is the profile up to date? </a:t>
                      </a:r>
                      <a:br>
                        <a:rPr lang="en-AU" sz="1100" b="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Arial"/>
                        </a:rPr>
                      </a:br>
                      <a:r>
                        <a:rPr lang="en-AU" sz="800" b="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Arial"/>
                        </a:rPr>
                        <a:t>(Yes/no)</a:t>
                      </a:r>
                      <a:endParaRPr lang="en-AU" sz="12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Arial"/>
                        </a:rPr>
                        <a:t>Admin owner(s)</a:t>
                      </a:r>
                      <a:endParaRPr lang="en-AU" sz="11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Arial"/>
                        </a:rPr>
                        <a:t>Type(s) of content posted</a:t>
                      </a:r>
                      <a:endParaRPr lang="en-AU" sz="11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Arial"/>
                        </a:rPr>
                        <a:t>Audience engagement level 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800" b="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Arial"/>
                        </a:rPr>
                        <a:t>(volume of likes/shares/tweets, etc.)</a:t>
                      </a:r>
                      <a:endParaRPr lang="en-AU" sz="1200" b="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13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Blog / Website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  <a:cs typeface="Calibri"/>
                        </a:rPr>
                        <a:t>https://blog.naver.com/happy_guys</a:t>
                      </a:r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1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No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Yes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Posts related to schools in Australia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0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3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Facebook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  <a:cs typeface="Calibri"/>
                        </a:rPr>
                        <a:t>https://www.facebook.com/jungeducation/</a:t>
                      </a:r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1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no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Yes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Events, updates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Calibri"/>
                          <a:cs typeface="Calibri"/>
                        </a:rPr>
                        <a:t>0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13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Twitter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13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 err="1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Instagram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13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 err="1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Pinterest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13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Google +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413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LinkedIn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413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YouTube</a:t>
                      </a:r>
                      <a:endParaRPr lang="en-AU" sz="11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278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1" y="103150"/>
            <a:ext cx="806450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MARKETING STRATEGY AND CAMPAIGN AUDIT </a:t>
            </a:r>
            <a:endParaRPr lang="en-US" altLang="fr-FR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9428669"/>
              </p:ext>
            </p:extLst>
          </p:nvPr>
        </p:nvGraphicFramePr>
        <p:xfrm>
          <a:off x="273051" y="1268410"/>
          <a:ext cx="8594726" cy="51990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0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5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78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78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78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2781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2781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4285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Type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Currently active? 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Activity type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Frequency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Social Media Network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Sponsored / Promoted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Owner / Resource </a:t>
                      </a:r>
                      <a:endParaRPr lang="en-AU" sz="11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096">
                <a:tc rowSpan="8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Owned Content</a:t>
                      </a:r>
                      <a:endParaRPr lang="en-AU" sz="110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No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Event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Once per</a:t>
                      </a:r>
                      <a:r>
                        <a:rPr lang="en-AU" sz="1200" baseline="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month</a:t>
                      </a: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Facebook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No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N/A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 err="1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Naver</a:t>
                      </a: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blog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>
                          <a:effectLst/>
                          <a:latin typeface="Cambria"/>
                        </a:rPr>
                        <a:t>No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effectLst/>
                        <a:latin typeface="Cambri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effectLst/>
                        <a:latin typeface="Cambri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200">
                        <a:effectLst/>
                        <a:latin typeface="Cambri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200">
                        <a:effectLst/>
                        <a:latin typeface="Cambri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200">
                        <a:effectLst/>
                        <a:latin typeface="Cambri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8096">
                <a:tc row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3</a:t>
                      </a:r>
                      <a:r>
                        <a:rPr lang="en-AU" sz="1100" kern="1200" baseline="300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rd</a:t>
                      </a: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 Party Content</a:t>
                      </a:r>
                      <a:endParaRPr lang="en-AU" sz="110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Yes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Promotion of colleges in Australia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Once per month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 err="1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Naver</a:t>
                      </a: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blog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No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N/A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200">
                        <a:effectLst/>
                        <a:latin typeface="Cambri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effectLst/>
                        <a:latin typeface="Cambri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effectLst/>
                        <a:latin typeface="Cambri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8096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Paid Ads</a:t>
                      </a:r>
                      <a:endParaRPr lang="en-AU" sz="110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N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effectLst/>
                        <a:latin typeface="Cambri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8096"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Promotional Posts</a:t>
                      </a:r>
                      <a:endParaRPr lang="en-AU" sz="110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N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200">
                        <a:effectLst/>
                        <a:latin typeface="Cambri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200">
                        <a:effectLst/>
                        <a:latin typeface="Cambri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98096"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10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Community Management</a:t>
                      </a:r>
                      <a:endParaRPr lang="en-AU" sz="110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N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980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4160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2" y="103150"/>
            <a:ext cx="807878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NETWORK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Content CONSTRAINTs </a:t>
            </a:r>
            <a:endParaRPr lang="en-US" altLang="fr-FR" b="1" dirty="0">
              <a:solidFill>
                <a:srgbClr val="00C7BA"/>
              </a:solidFill>
              <a:latin typeface="Calibri"/>
              <a:cs typeface="Calibri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157744"/>
              </p:ext>
            </p:extLst>
          </p:nvPr>
        </p:nvGraphicFramePr>
        <p:xfrm>
          <a:off x="275553" y="1228724"/>
          <a:ext cx="8592222" cy="52117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12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309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2925">
                <a:tc>
                  <a:txBody>
                    <a:bodyPr/>
                    <a:lstStyle/>
                    <a:p>
                      <a:pPr algn="ctr"/>
                      <a:r>
                        <a:rPr lang="en-US" sz="1100" b="0" baseline="0" dirty="0">
                          <a:solidFill>
                            <a:schemeClr val="bg1"/>
                          </a:solidFill>
                          <a:latin typeface="Calibri"/>
                          <a:cs typeface="Calibri"/>
                        </a:rPr>
                        <a:t>Category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baseline="0" dirty="0">
                          <a:solidFill>
                            <a:schemeClr val="bg1"/>
                          </a:solidFill>
                          <a:latin typeface="Calibri"/>
                          <a:cs typeface="Calibri"/>
                        </a:rPr>
                        <a:t>Constraint/Requirement </a:t>
                      </a:r>
                      <a:endParaRPr lang="en-US" sz="1100" dirty="0">
                        <a:solidFill>
                          <a:schemeClr val="bg1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8559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When not to post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aseline="0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When there is negative publicity about the organization and/or industry, when there is some serious issues about Australia.</a:t>
                      </a: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0093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What not to post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Racism, inappropriate</a:t>
                      </a:r>
                      <a:r>
                        <a:rPr lang="en-US" sz="1000" baseline="0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language, something disrespectful to stakeholders, and/or competitors.</a:t>
                      </a:r>
                      <a:endParaRPr lang="en-US" sz="10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00093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Where not to post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Korea Government website, Competitors’ blogs or</a:t>
                      </a:r>
                      <a:r>
                        <a:rPr lang="en-US" sz="1000" baseline="0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websites or social media channels or groups.</a:t>
                      </a:r>
                    </a:p>
                    <a:p>
                      <a:pPr algn="ctr"/>
                      <a:r>
                        <a:rPr lang="en-US" sz="1000" baseline="0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Blogs, groups, social media channels where our audience is not there.</a:t>
                      </a:r>
                      <a:endParaRPr lang="en-US" sz="10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00093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Who not to target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Elder</a:t>
                      </a:r>
                      <a:r>
                        <a:rPr lang="en-US" sz="1000" baseline="0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people, People that don’t speak Korean, People that are not interested in moving to Australia. </a:t>
                      </a:r>
                      <a:endParaRPr lang="en-US" sz="10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©  SOCIAL MEDIA COLLEGE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05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6"/>
          <p:cNvSpPr>
            <a:spLocks noChangeArrowheads="1"/>
          </p:cNvSpPr>
          <p:nvPr/>
        </p:nvSpPr>
        <p:spPr bwMode="auto">
          <a:xfrm>
            <a:off x="468312" y="103150"/>
            <a:ext cx="807878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MAINSTREAM SOCIAL MEDIA NETWORK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 cap="all" dirty="0">
                <a:solidFill>
                  <a:srgbClr val="00C7BA"/>
                </a:solidFill>
                <a:latin typeface="Calibri"/>
                <a:cs typeface="Calibri"/>
              </a:rPr>
              <a:t>GLOBAL TRENDS AND OPPORTUNITIES</a:t>
            </a:r>
            <a:endParaRPr lang="en-US" altLang="fr-FR" b="1" dirty="0">
              <a:solidFill>
                <a:srgbClr val="00C7BA"/>
              </a:solidFill>
              <a:latin typeface="Calibri"/>
              <a:cs typeface="Calibri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2114227"/>
              </p:ext>
            </p:extLst>
          </p:nvPr>
        </p:nvGraphicFramePr>
        <p:xfrm>
          <a:off x="275552" y="1228723"/>
          <a:ext cx="8592224" cy="521176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504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05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805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805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445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Case Study</a:t>
                      </a:r>
                      <a:endParaRPr lang="en-AU" sz="1200" b="0" dirty="0">
                        <a:solidFill>
                          <a:schemeClr val="bg1"/>
                        </a:solidFill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b="0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Organisation 1&lt; Go Study &gt;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200" b="0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Organisation 2&lt; Information </a:t>
                      </a:r>
                      <a:r>
                        <a:rPr lang="en-AU" sz="1200" b="0">
                          <a:solidFill>
                            <a:schemeClr val="bg1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Planet Australia &gt;</a:t>
                      </a:r>
                      <a:endParaRPr lang="en-AU" sz="1200" b="0" dirty="0">
                        <a:solidFill>
                          <a:schemeClr val="bg1"/>
                        </a:solidFill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200" b="0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Organisation 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45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Social Media Network</a:t>
                      </a:r>
                      <a:endParaRPr lang="en-AU" sz="12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b="0" dirty="0">
                          <a:solidFill>
                            <a:schemeClr val="tx1"/>
                          </a:solidFill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Facebook, Twitter, YouTube, Instagram.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45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Geography</a:t>
                      </a:r>
                      <a:endParaRPr lang="en-AU" sz="12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b="0" dirty="0">
                          <a:solidFill>
                            <a:schemeClr val="tx1"/>
                          </a:solidFill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Sydney, Australia.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45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Marketing Objective</a:t>
                      </a:r>
                      <a:endParaRPr lang="en-AU" sz="12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b="0" dirty="0">
                          <a:solidFill>
                            <a:schemeClr val="tx1"/>
                          </a:solidFill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Increasing</a:t>
                      </a:r>
                      <a:r>
                        <a:rPr lang="en-AU" sz="1200" b="0" baseline="0" dirty="0">
                          <a:solidFill>
                            <a:schemeClr val="tx1"/>
                          </a:solidFill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the number of customers and brand awareness.</a:t>
                      </a: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45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Marketing Solution</a:t>
                      </a:r>
                      <a:endParaRPr lang="en-AU" sz="12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b="0" dirty="0">
                          <a:solidFill>
                            <a:schemeClr val="tx1"/>
                          </a:solidFill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Very</a:t>
                      </a:r>
                      <a:r>
                        <a:rPr lang="en-AU" sz="1200" b="0" baseline="0" dirty="0">
                          <a:solidFill>
                            <a:schemeClr val="tx1"/>
                          </a:solidFill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active on social media.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b="0" baseline="0" dirty="0">
                          <a:solidFill>
                            <a:schemeClr val="tx1"/>
                          </a:solidFill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They created a lot of video content. They use testimonials.</a:t>
                      </a: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45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Primary Benefit(s)</a:t>
                      </a:r>
                      <a:endParaRPr lang="en-AU" sz="12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b="0" dirty="0">
                          <a:solidFill>
                            <a:schemeClr val="tx1"/>
                          </a:solidFill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They helped 20,000 people in</a:t>
                      </a:r>
                      <a:r>
                        <a:rPr lang="en-AU" sz="1200" b="0" baseline="0" dirty="0">
                          <a:solidFill>
                            <a:schemeClr val="tx1"/>
                          </a:solidFill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10 years.</a:t>
                      </a: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445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0" kern="12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Secondary Benefit(s)</a:t>
                      </a:r>
                      <a:endParaRPr lang="en-AU" sz="1200" b="0" dirty="0">
                        <a:effectLst/>
                        <a:latin typeface="Calibri"/>
                        <a:ea typeface="ＭＳ 明朝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AU" sz="1200" b="0" dirty="0">
                          <a:solidFill>
                            <a:schemeClr val="tx1"/>
                          </a:solidFill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Increasing fans on Instagram and engagement</a:t>
                      </a:r>
                      <a:r>
                        <a:rPr lang="en-AU" sz="1200" b="0" baseline="0" dirty="0">
                          <a:solidFill>
                            <a:schemeClr val="tx1"/>
                          </a:solidFill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 on this social media channel.</a:t>
                      </a: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b="0" dirty="0">
                        <a:solidFill>
                          <a:schemeClr val="tx1"/>
                        </a:solidFill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75552" y="6356359"/>
            <a:ext cx="8176261" cy="365125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©  SOCIAL MEDIA COLLEGE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945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9718</TotalTime>
  <Words>1125</Words>
  <Application>Microsoft Office PowerPoint</Application>
  <PresentationFormat>On-screen Show (4:3)</PresentationFormat>
  <Paragraphs>357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ＭＳ 明朝</vt:lpstr>
      <vt:lpstr>Open Sans</vt:lpstr>
      <vt:lpstr>Zapf Dingbats</vt:lpstr>
      <vt:lpstr>Arial</vt:lpstr>
      <vt:lpstr>Calibri</vt:lpstr>
      <vt:lpstr>Cambria</vt:lpstr>
      <vt:lpstr>Symbol</vt:lpstr>
      <vt:lpstr>Times New Roman</vt:lpstr>
      <vt:lpstr>Wingdings</vt:lpstr>
      <vt:lpstr>Office Theme</vt:lpstr>
      <vt:lpstr>1_Office Theme</vt:lpstr>
      <vt:lpstr>2_Office Theme</vt:lpstr>
      <vt:lpstr>PowerPoint Presentation</vt:lpstr>
      <vt:lpstr>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Christine Tecson</dc:creator>
  <cp:lastModifiedBy>Park Yangha</cp:lastModifiedBy>
  <cp:revision>222</cp:revision>
  <dcterms:created xsi:type="dcterms:W3CDTF">2014-10-24T03:26:50Z</dcterms:created>
  <dcterms:modified xsi:type="dcterms:W3CDTF">2018-05-15T00:44:54Z</dcterms:modified>
</cp:coreProperties>
</file>